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0" r:id="rId2"/>
    <p:sldId id="342" r:id="rId3"/>
    <p:sldId id="361" r:id="rId4"/>
    <p:sldId id="341" r:id="rId5"/>
    <p:sldId id="337" r:id="rId6"/>
    <p:sldId id="338" r:id="rId7"/>
    <p:sldId id="346" r:id="rId8"/>
    <p:sldId id="355" r:id="rId9"/>
    <p:sldId id="356" r:id="rId10"/>
    <p:sldId id="351" r:id="rId11"/>
    <p:sldId id="357" r:id="rId12"/>
    <p:sldId id="358" r:id="rId13"/>
    <p:sldId id="348" r:id="rId14"/>
    <p:sldId id="347" r:id="rId15"/>
    <p:sldId id="364" r:id="rId16"/>
    <p:sldId id="363" r:id="rId17"/>
    <p:sldId id="359" r:id="rId18"/>
    <p:sldId id="365" r:id="rId19"/>
    <p:sldId id="353" r:id="rId20"/>
    <p:sldId id="354" r:id="rId21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471" autoAdjust="0"/>
    <p:restoredTop sz="86399"/>
  </p:normalViewPr>
  <p:slideViewPr>
    <p:cSldViewPr>
      <p:cViewPr varScale="1">
        <p:scale>
          <a:sx n="128" d="100"/>
          <a:sy n="128" d="100"/>
        </p:scale>
        <p:origin x="168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2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t>2017/10/12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906714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zh.wikipedia.org/wiki/%E5%93%88%E8%82%AF%C2%B7%E7%BB%B4%E5%A7%86%C2%B7%E8%8E%B1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让我们由这几个问题来引出这节课主要讲的内容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3482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99777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1253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6740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It’s a funny story how I started with </a:t>
            </a:r>
            <a:r>
              <a:rPr lang="en-US" sz="2000" dirty="0" err="1" smtClean="0"/>
              <a:t>Webpack</a:t>
            </a:r>
            <a:r>
              <a:rPr lang="en-US" sz="2000" dirty="0" smtClean="0"/>
              <a:t>. Before getting addicted to JavaScript, I also developed in Java. I tried GWT (Google Web Toolkit) in that time. GWT is a Java-to-JavaScript Compiler, which has a great feature: code-splitting. I liked this feature and missed it in existing JavaScript tooling. I made a pull request to an existing module bundler, but it did not go through. </a:t>
            </a:r>
            <a:r>
              <a:rPr lang="en-US" sz="2000" dirty="0" err="1" smtClean="0"/>
              <a:t>Webpack</a:t>
            </a:r>
            <a:r>
              <a:rPr lang="en-US" sz="2000" dirty="0" smtClean="0"/>
              <a:t> was born.</a:t>
            </a:r>
            <a:endParaRPr lang="en-US" altLang="zh-CN" sz="2000" b="1" dirty="0" smtClean="0">
              <a:solidFill>
                <a:srgbClr val="474747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977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17525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早年：</a:t>
            </a:r>
          </a:p>
          <a:p>
            <a:r>
              <a:rPr lang="zh-CN" altLang="en-US" dirty="0" smtClean="0"/>
              <a:t>前端开发只需要产出什么？静态页面，数据动态套用逻辑都由后端工程师完成。前端只负责静态的页面和静态页面的动画效果例如轮播图，点击或是悬停动画，或者是不停向上滚动的文字等等。</a:t>
            </a:r>
          </a:p>
          <a:p>
            <a:r>
              <a:rPr lang="zh-CN" altLang="en-US" dirty="0" smtClean="0"/>
              <a:t>现在：</a:t>
            </a:r>
          </a:p>
          <a:p>
            <a:r>
              <a:rPr lang="zh-CN" altLang="en-US" dirty="0" smtClean="0"/>
              <a:t>前端开发越来越复杂，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应用对前端的要求越来越高，前端开始除了静态页面的开发之外开始管理页面之间的逻辑，数据的状态，应用变的越来越复杂，前端逻辑开始抽象分层。</a:t>
            </a:r>
          </a:p>
          <a:p>
            <a:r>
              <a:rPr lang="zh-CN" altLang="en-US" dirty="0" smtClean="0"/>
              <a:t>之前前端工程师只需要新建一个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 文件就可以开始编码，而现在前端需要搭建本地开发环境，接口代理，模块化开发。这些业务复杂度的提升导致前端开发方式的演变，从简单的页面构建到网站整理的架构规划，逻辑分层，模块化，从而需要构建工具的支持，来保证开发效率。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335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497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1991</a:t>
            </a:r>
            <a:r>
              <a:rPr lang="zh-CN" altLang="en-US" dirty="0" smtClean="0"/>
              <a:t>年开始 </a:t>
            </a:r>
            <a:r>
              <a:rPr lang="zh-CN" altLang="en-US" baseline="0" dirty="0" smtClean="0"/>
              <a:t> 到 </a:t>
            </a:r>
            <a:r>
              <a:rPr lang="en-US" altLang="zh-CN" baseline="0" dirty="0" smtClean="0"/>
              <a:t>1997</a:t>
            </a:r>
            <a:r>
              <a:rPr lang="zh-CN" altLang="en-US" baseline="0" dirty="0" smtClean="0"/>
              <a:t>年</a:t>
            </a:r>
          </a:p>
          <a:p>
            <a:r>
              <a:rPr lang="en-US" altLang="zh-CN" dirty="0" smtClean="0"/>
              <a:t>HTML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1-3</a:t>
            </a:r>
            <a:r>
              <a:rPr lang="zh-CN" altLang="en-US" baseline="0" dirty="0" smtClean="0"/>
              <a:t> 都由</a:t>
            </a:r>
            <a:r>
              <a:rPr lang="en-US" altLang="zh-CN" baseline="0" dirty="0" smtClean="0"/>
              <a:t>IETF</a:t>
            </a:r>
            <a:r>
              <a:rPr lang="zh-CN" altLang="en-US" baseline="0" dirty="0" smtClean="0"/>
              <a:t> 下 </a:t>
            </a:r>
            <a:r>
              <a:rPr lang="en-US" altLang="zh-CN" baseline="0" dirty="0" smtClean="0"/>
              <a:t>HTML</a:t>
            </a:r>
            <a:r>
              <a:rPr lang="zh-CN" altLang="en-US" baseline="0" dirty="0" smtClean="0"/>
              <a:t> 工作组组织发布</a:t>
            </a:r>
            <a:r>
              <a:rPr lang="en-US" altLang="zh-CN" baseline="0" dirty="0" smtClean="0"/>
              <a:t>, 97</a:t>
            </a:r>
            <a:r>
              <a:rPr lang="zh-CN" altLang="en-US" baseline="0" dirty="0" smtClean="0"/>
              <a:t>年 </a:t>
            </a:r>
            <a:r>
              <a:rPr lang="en-US" altLang="zh-CN" baseline="0" dirty="0" smtClean="0"/>
              <a:t>IETF </a:t>
            </a:r>
            <a:r>
              <a:rPr lang="zh-CN" altLang="en-US" baseline="0" dirty="0" smtClean="0"/>
              <a:t>解散了他的</a:t>
            </a:r>
            <a:r>
              <a:rPr lang="en-US" altLang="zh-CN" baseline="0" dirty="0" smtClean="0"/>
              <a:t>HTML</a:t>
            </a:r>
            <a:r>
              <a:rPr lang="zh-CN" altLang="en-US" baseline="0" dirty="0" smtClean="0"/>
              <a:t>工作组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945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上面这个外国人是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 之父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哈肯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·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維姆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·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萊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，他还是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opera</a:t>
            </a:r>
            <a:r>
              <a:rPr lang="zh-CN" altLang="en-US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公司的首席技术官，他和 伯特波斯 在</a:t>
            </a:r>
            <a:r>
              <a:rPr lang="en-US" altLang="zh-CN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1994</a:t>
            </a:r>
            <a:r>
              <a:rPr lang="zh-CN" altLang="en-US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年第一次提出了</a:t>
            </a:r>
            <a:r>
              <a:rPr lang="en-US" altLang="zh-CN" sz="1200" b="0" i="0" u="sng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的建议，后面由刚成立的</a:t>
            </a:r>
            <a:r>
              <a:rPr lang="en-US" altLang="zh-CN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W3C</a:t>
            </a:r>
            <a:r>
              <a:rPr lang="zh-CN" altLang="en-US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内部成立了</a:t>
            </a:r>
            <a:r>
              <a:rPr lang="en-US" altLang="zh-CN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工作组，专门负责</a:t>
            </a:r>
            <a:r>
              <a:rPr lang="en-US" altLang="zh-CN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u="sng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标准。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05986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Ant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Gnu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endParaRPr lang="zh-CN" altLang="en-US" smtClean="0"/>
          </a:p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2017/10/12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7090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tiff"/><Relationship Id="rId8" Type="http://schemas.openxmlformats.org/officeDocument/2006/relationships/image" Target="../media/image41.tiff"/><Relationship Id="rId9" Type="http://schemas.openxmlformats.org/officeDocument/2006/relationships/image" Target="../media/image4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课程背景</a:t>
            </a:r>
          </a:p>
        </p:txBody>
      </p:sp>
      <p:sp>
        <p:nvSpPr>
          <p:cNvPr id="7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为什么 需要构建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?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如何诞生？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57200" y="27892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为什么 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?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7" grpId="0"/>
      <p:bldP spid="9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39552" y="2139702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语言的发展</a:t>
            </a:r>
          </a:p>
        </p:txBody>
      </p:sp>
    </p:spTree>
    <p:extLst>
      <p:ext uri="{BB962C8B-B14F-4D97-AF65-F5344CB8AC3E}">
        <p14:creationId xmlns:p14="http://schemas.microsoft.com/office/powerpoint/2010/main" val="74238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en-US" altLang="zh-CN" kern="0" dirty="0" smtClean="0"/>
              <a:t>HTML </a:t>
            </a:r>
            <a:r>
              <a:rPr lang="zh-CN" altLang="en-US" kern="0" dirty="0" smtClean="0"/>
              <a:t>发展历史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8101" y="146370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HTML1</a:t>
            </a:r>
            <a:endParaRPr lang="en-US" b="1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26242" y="257256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HTML4.0</a:t>
            </a:r>
            <a:endParaRPr lang="en-US" b="1" dirty="0">
              <a:latin typeface="+mn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11" y="1995686"/>
            <a:ext cx="939232" cy="9392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78101" y="19574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latin typeface="+mn-lt"/>
              </a:rPr>
              <a:t>HTML2</a:t>
            </a:r>
            <a:endParaRPr lang="en-US" b="1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8101" y="245128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HTML3</a:t>
            </a:r>
            <a:endParaRPr lang="en-US" b="1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67518" y="195268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HTML3.2</a:t>
            </a:r>
            <a:endParaRPr lang="en-US" b="1" dirty="0">
              <a:latin typeface="+mn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0" y="3964673"/>
            <a:ext cx="1639016" cy="874142"/>
          </a:xfrm>
          <a:prstGeom prst="rect">
            <a:avLst/>
          </a:prstGeom>
        </p:spPr>
      </p:pic>
      <p:sp>
        <p:nvSpPr>
          <p:cNvPr id="32" name="Right Brace 31"/>
          <p:cNvSpPr/>
          <p:nvPr/>
        </p:nvSpPr>
        <p:spPr bwMode="auto">
          <a:xfrm>
            <a:off x="5518886" y="1498224"/>
            <a:ext cx="452727" cy="4196756"/>
          </a:xfrm>
          <a:prstGeom prst="rightBrace">
            <a:avLst/>
          </a:prstGeom>
          <a:ln>
            <a:headEnd type="none" w="med" len="med"/>
            <a:tailEnd type="none" w="med" len="med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55" y="4004985"/>
            <a:ext cx="1666387" cy="793518"/>
          </a:xfrm>
          <a:prstGeom prst="rect">
            <a:avLst/>
          </a:prstGeom>
        </p:spPr>
      </p:pic>
      <p:sp>
        <p:nvSpPr>
          <p:cNvPr id="34" name="Right Brace 33"/>
          <p:cNvSpPr/>
          <p:nvPr/>
        </p:nvSpPr>
        <p:spPr bwMode="auto">
          <a:xfrm>
            <a:off x="1364056" y="2572560"/>
            <a:ext cx="452727" cy="2048084"/>
          </a:xfrm>
          <a:prstGeom prst="rightBrace">
            <a:avLst/>
          </a:prstGeom>
          <a:ln>
            <a:headEnd type="none" w="med" len="med"/>
            <a:tailEnd type="none" w="med" len="med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992" y="310155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9394A"/>
                </a:solidFill>
                <a:latin typeface="+mn-lt"/>
              </a:rPr>
              <a:t>1991 - 1997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02564" y="2900461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9394A"/>
                </a:solidFill>
                <a:latin typeface="+mn-lt"/>
              </a:rPr>
              <a:t>199</a:t>
            </a:r>
            <a:r>
              <a:rPr lang="en-US" altLang="zh-CN" b="1" dirty="0" smtClean="0">
                <a:solidFill>
                  <a:srgbClr val="C9394A"/>
                </a:solidFill>
                <a:latin typeface="+mn-lt"/>
              </a:rPr>
              <a:t>7.1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65827" y="290926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9394A"/>
                </a:solidFill>
                <a:latin typeface="+mn-lt"/>
              </a:rPr>
              <a:t>1997.12 </a:t>
            </a:r>
            <a:r>
              <a:rPr lang="mr-IN" b="1" dirty="0" smtClean="0">
                <a:solidFill>
                  <a:srgbClr val="C9394A"/>
                </a:solidFill>
                <a:latin typeface="+mn-lt"/>
              </a:rPr>
              <a:t>–</a:t>
            </a:r>
            <a:r>
              <a:rPr lang="en-US" b="1" dirty="0" smtClean="0">
                <a:solidFill>
                  <a:srgbClr val="C9394A"/>
                </a:solidFill>
                <a:latin typeface="+mn-lt"/>
              </a:rPr>
              <a:t> 2000.5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82031" y="2922498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C9394A"/>
                </a:solidFill>
                <a:latin typeface="+mn-lt"/>
              </a:rPr>
              <a:t>2014.10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42531" y="1563638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XHTML1.0</a:t>
            </a:r>
            <a:endParaRPr lang="en-US" b="1" dirty="0"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58135" y="192666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C9394A"/>
                </a:solidFill>
                <a:latin typeface="+mn-lt"/>
              </a:rPr>
              <a:t>2000.1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37760" y="123758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trike="sngStrike" smtClean="0">
                <a:latin typeface="+mn-lt"/>
              </a:rPr>
              <a:t>XHTML2.0</a:t>
            </a:r>
            <a:endParaRPr lang="en-US" b="1" strike="sngStrik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886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en-US" altLang="zh-CN" kern="0" dirty="0" smtClean="0"/>
              <a:t>CSS </a:t>
            </a:r>
            <a:r>
              <a:rPr lang="zh-CN" altLang="en-US" kern="0" dirty="0" smtClean="0"/>
              <a:t>发展历史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2429" y="2695529"/>
            <a:ext cx="761747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CSS1</a:t>
            </a:r>
            <a:endParaRPr lang="en-US" b="1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2814" y="20530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CSS2</a:t>
            </a:r>
            <a:endParaRPr lang="en-US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57" y="3763081"/>
            <a:ext cx="992456" cy="60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57" y="1981676"/>
            <a:ext cx="1040804" cy="147295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0105" y="304807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C9394A"/>
                </a:solidFill>
                <a:latin typeface="+mn-lt"/>
              </a:rPr>
              <a:t>1996.12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0238" y="338730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CSS2.1</a:t>
            </a:r>
            <a:endParaRPr lang="en-US" b="1" dirty="0"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59125" y="241108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9394A"/>
                </a:solidFill>
                <a:latin typeface="+mn-lt"/>
              </a:rPr>
              <a:t>1998.5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2837" y="372154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9394A"/>
                </a:solidFill>
                <a:latin typeface="+mn-lt"/>
              </a:rPr>
              <a:t>2010.12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1" y="337434"/>
            <a:ext cx="1245383" cy="11907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75538" y="353687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9394A"/>
                </a:solidFill>
                <a:latin typeface="+mn-lt"/>
              </a:rPr>
              <a:t>1998.5 - 2017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9589" y="437195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9394A"/>
                </a:solidFill>
                <a:latin typeface="+mn-lt"/>
              </a:rPr>
              <a:t>2010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9" y="1275606"/>
            <a:ext cx="768032" cy="5805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96985" y="187521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C9394A"/>
                </a:solidFill>
                <a:latin typeface="+mn-lt"/>
              </a:rPr>
              <a:t>2007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578" y="2571750"/>
            <a:ext cx="996219" cy="3826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59590" y="296648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9394A"/>
                </a:solidFill>
                <a:latin typeface="+mn-lt"/>
              </a:rPr>
              <a:t>2009</a:t>
            </a:r>
            <a:endParaRPr lang="en-US" b="1" dirty="0">
              <a:solidFill>
                <a:srgbClr val="C9394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8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前端脚本语言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313" y="1606130"/>
            <a:ext cx="9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</a:rPr>
              <a:t>Jscript</a:t>
            </a:r>
            <a:endParaRPr lang="en-US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313" y="2449704"/>
            <a:ext cx="115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+mn-lt"/>
              </a:rPr>
              <a:t>VBscript</a:t>
            </a:r>
            <a:endParaRPr lang="en-US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86" y="2359071"/>
            <a:ext cx="672141" cy="672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72" y="1499140"/>
            <a:ext cx="678371" cy="678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78" y="3867752"/>
            <a:ext cx="745696" cy="64668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 bwMode="auto">
          <a:xfrm>
            <a:off x="468313" y="3507854"/>
            <a:ext cx="813613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8" y="4006886"/>
            <a:ext cx="1257093" cy="2993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42" y="3773241"/>
            <a:ext cx="651105" cy="6544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20" y="3773241"/>
            <a:ext cx="651105" cy="654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81" y="1386693"/>
            <a:ext cx="1177537" cy="11775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88" y="1617957"/>
            <a:ext cx="744806" cy="7448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4" y="3950809"/>
            <a:ext cx="1257093" cy="299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341" r="28031" b="-341"/>
          <a:stretch/>
        </p:blipFill>
        <p:spPr>
          <a:xfrm>
            <a:off x="5895720" y="1625751"/>
            <a:ext cx="732790" cy="7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环境的变化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9" y="1491630"/>
            <a:ext cx="7369707" cy="29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环境的变化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99" y="1026678"/>
            <a:ext cx="1328926" cy="1328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27734"/>
            <a:ext cx="1757797" cy="10386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748406"/>
            <a:ext cx="2372762" cy="1016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730" y="1184080"/>
            <a:ext cx="1661946" cy="1018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2280369"/>
            <a:ext cx="1943070" cy="841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001" y="3798207"/>
            <a:ext cx="2364999" cy="9212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765" y="3200566"/>
            <a:ext cx="1887473" cy="3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4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社区的变化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59652"/>
            <a:ext cx="2270849" cy="1093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5152743" cy="19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工具的变化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3" y="1493661"/>
            <a:ext cx="8640960" cy="28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工具的变化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6" y="1550901"/>
            <a:ext cx="1669798" cy="1033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5" y="2972734"/>
            <a:ext cx="1695499" cy="1923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528" y="1854309"/>
            <a:ext cx="1098400" cy="1293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479" y="1786217"/>
            <a:ext cx="615962" cy="136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558" y="1786217"/>
            <a:ext cx="2648554" cy="912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907" y="2698301"/>
            <a:ext cx="3275855" cy="17198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9912" y="3651870"/>
            <a:ext cx="926287" cy="9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为什么前端需要构建？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2pPr lvl="1">
              <a:buFont typeface="Arial" pitchFamily="34" charset="0"/>
              <a:buNone/>
              <a:defRPr sz="2000" b="1">
                <a:solidFill>
                  <a:srgbClr val="474747"/>
                </a:solidFill>
                <a:latin typeface="+mn-lt"/>
                <a:ea typeface="+mn-ea"/>
              </a:defRPr>
            </a:lvl2pPr>
          </a:lstStyle>
          <a:p>
            <a:pPr lvl="1"/>
            <a:r>
              <a:rPr lang="zh-CN" altLang="en-US" dirty="0" smtClean="0">
                <a:sym typeface="Calibri" pitchFamily="34" charset="0"/>
              </a:rPr>
              <a:t>框架去中心化</a:t>
            </a:r>
            <a:endParaRPr lang="en-US" altLang="zh-CN" dirty="0">
              <a:sym typeface="Calibri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开发复杂化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457200" y="279413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2pPr lvl="1">
              <a:buFont typeface="Arial" pitchFamily="34" charset="0"/>
              <a:buNone/>
              <a:defRPr sz="2000" b="1">
                <a:solidFill>
                  <a:srgbClr val="474747"/>
                </a:solidFill>
                <a:latin typeface="+mn-lt"/>
                <a:ea typeface="+mn-ea"/>
              </a:defRPr>
            </a:lvl2pPr>
          </a:lstStyle>
          <a:p>
            <a:pPr lvl="1"/>
            <a:r>
              <a:rPr lang="zh-CN" altLang="en-US" dirty="0" smtClean="0">
                <a:sym typeface="Calibri" pitchFamily="34" charset="0"/>
              </a:rPr>
              <a:t>语言编译化</a:t>
            </a:r>
            <a:endParaRPr lang="en-US" altLang="zh-CN" dirty="0">
              <a:sym typeface="Calibri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472076" y="3303855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开发模块化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/>
      <p:bldP spid="3" grpId="0"/>
      <p:bldP spid="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395536" y="483518"/>
            <a:ext cx="8229600" cy="857250"/>
          </a:xfrm>
        </p:spPr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的诞生</a:t>
            </a:r>
          </a:p>
        </p:txBody>
      </p:sp>
      <p:sp>
        <p:nvSpPr>
          <p:cNvPr id="4" name="文本框 1"/>
          <p:cNvSpPr txBox="1"/>
          <p:nvPr/>
        </p:nvSpPr>
        <p:spPr>
          <a:xfrm>
            <a:off x="377099" y="1851670"/>
            <a:ext cx="82296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/>
            <a:r>
              <a:rPr lang="en-US" sz="2000" dirty="0"/>
              <a:t>It’s a funny story how I started with </a:t>
            </a:r>
            <a:r>
              <a:rPr lang="en-US" sz="2000" dirty="0" err="1"/>
              <a:t>Webpack</a:t>
            </a:r>
            <a:r>
              <a:rPr lang="en-US" sz="2000" dirty="0"/>
              <a:t>. Before getting addicted to JavaScript, I also developed in Java. I tried GWT (Google Web Toolkit) in that time. GWT is a Java-to-JavaScript Compiler, which has a great feature: code-splitting. I liked this feature and missed it in existing JavaScript tooling. I made a pull request to an existing module bundler, but it did not go through. </a:t>
            </a:r>
            <a:r>
              <a:rPr lang="en-US" sz="2000" dirty="0" err="1"/>
              <a:t>Webpack</a:t>
            </a:r>
            <a:r>
              <a:rPr lang="en-US" sz="2000" dirty="0"/>
              <a:t> was born.</a:t>
            </a:r>
            <a:endParaRPr lang="en-US" altLang="zh-CN" sz="2000" b="1" dirty="0">
              <a:solidFill>
                <a:srgbClr val="474747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5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为什么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2pPr lvl="1">
              <a:buFont typeface="Arial" pitchFamily="34" charset="0"/>
              <a:buNone/>
              <a:defRPr sz="2000" b="1">
                <a:solidFill>
                  <a:srgbClr val="474747"/>
                </a:solidFill>
                <a:latin typeface="+mn-lt"/>
                <a:ea typeface="+mn-ea"/>
              </a:defRPr>
            </a:lvl2pPr>
          </a:lstStyle>
          <a:p>
            <a:pPr lvl="1"/>
            <a:r>
              <a:rPr lang="en-US" altLang="zh-CN" dirty="0" smtClean="0">
                <a:sym typeface="Calibri" pitchFamily="34" charset="0"/>
              </a:rPr>
              <a:t>Code-splitting</a:t>
            </a:r>
            <a:endParaRPr lang="en-US" altLang="zh-CN" dirty="0">
              <a:sym typeface="Calibri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Vue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-cli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/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React-starter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/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Angular-cli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479425" y="27892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天生的模块化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479425" y="329406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还有很多</a:t>
            </a:r>
            <a:r>
              <a:rPr lang="mr-IN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…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/>
      <p:bldP spid="3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395536" y="483518"/>
            <a:ext cx="8229600" cy="857250"/>
          </a:xfrm>
        </p:spPr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的诞生</a:t>
            </a:r>
          </a:p>
        </p:txBody>
      </p:sp>
      <p:sp>
        <p:nvSpPr>
          <p:cNvPr id="7" name="文本框 2"/>
          <p:cNvSpPr txBox="1"/>
          <p:nvPr/>
        </p:nvSpPr>
        <p:spPr>
          <a:xfrm>
            <a:off x="467544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Tobias 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Koppers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（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github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: @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sokra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）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76981" y="221840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GWT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（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G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oogle Web Toolkit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）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476981" y="265722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</a:rPr>
              <a:t>P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ull request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486236" y="309604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</a:rPr>
              <a:t>Webpack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507704" y="353486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Instagram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77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为什么需要构建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开发分工变化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2pPr lvl="1">
              <a:buFont typeface="Arial" pitchFamily="34" charset="0"/>
              <a:buNone/>
              <a:defRPr sz="2000" b="1">
                <a:solidFill>
                  <a:srgbClr val="474747"/>
                </a:solidFill>
                <a:latin typeface="+mn-lt"/>
                <a:ea typeface="+mn-ea"/>
              </a:defRPr>
            </a:lvl2pPr>
          </a:lstStyle>
          <a:p>
            <a:pPr lvl="1"/>
            <a:r>
              <a:rPr lang="zh-CN" altLang="en-US" dirty="0" smtClean="0">
                <a:sym typeface="Calibri" pitchFamily="34" charset="0"/>
              </a:rPr>
              <a:t>框架的</a:t>
            </a:r>
            <a:r>
              <a:rPr lang="zh-CN" altLang="en-US" dirty="0">
                <a:sym typeface="Calibri" pitchFamily="34" charset="0"/>
              </a:rPr>
              <a:t>变化 </a:t>
            </a:r>
            <a:endParaRPr lang="en-US" altLang="zh-CN" dirty="0">
              <a:sym typeface="Calibri" pitchFamily="34" charset="0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457200" y="279413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2pPr lvl="1">
              <a:buFont typeface="Arial" pitchFamily="34" charset="0"/>
              <a:buNone/>
              <a:defRPr sz="2000" b="1">
                <a:solidFill>
                  <a:srgbClr val="474747"/>
                </a:solidFill>
                <a:latin typeface="+mn-lt"/>
                <a:ea typeface="+mn-ea"/>
              </a:defRPr>
            </a:lvl2pPr>
          </a:lstStyle>
          <a:p>
            <a:pPr lvl="1"/>
            <a:r>
              <a:rPr lang="zh-CN" altLang="en-US" dirty="0">
                <a:sym typeface="Calibri" pitchFamily="34" charset="0"/>
              </a:rPr>
              <a:t>语言的变化</a:t>
            </a:r>
            <a:endParaRPr lang="en-US" altLang="zh-CN" dirty="0">
              <a:sym typeface="Calibri" pitchFamily="3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457200" y="3303855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环境的变化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457200" y="381357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社区的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变化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457200" y="432329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工具的变化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  <p:bldP spid="2" grpId="0"/>
      <p:bldP spid="8" grpId="0"/>
      <p:bldP spid="10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98366" y="364584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分工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498366" y="1131590"/>
            <a:ext cx="3209538" cy="147780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8" name="圆角矩形 10"/>
          <p:cNvSpPr/>
          <p:nvPr/>
        </p:nvSpPr>
        <p:spPr>
          <a:xfrm>
            <a:off x="611560" y="1239450"/>
            <a:ext cx="2952328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View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圆角矩形 10"/>
          <p:cNvSpPr/>
          <p:nvPr/>
        </p:nvSpPr>
        <p:spPr>
          <a:xfrm>
            <a:off x="611560" y="1904958"/>
            <a:ext cx="2952328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View Logic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932041" y="1131590"/>
            <a:ext cx="3819136" cy="20270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1" name="圆角矩形 10"/>
          <p:cNvSpPr/>
          <p:nvPr/>
        </p:nvSpPr>
        <p:spPr>
          <a:xfrm>
            <a:off x="5076058" y="1214389"/>
            <a:ext cx="3581654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View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圆角矩形 10"/>
          <p:cNvSpPr/>
          <p:nvPr/>
        </p:nvSpPr>
        <p:spPr>
          <a:xfrm>
            <a:off x="5076058" y="1862461"/>
            <a:ext cx="1673296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Router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3" name="圆角矩形 10"/>
          <p:cNvSpPr/>
          <p:nvPr/>
        </p:nvSpPr>
        <p:spPr>
          <a:xfrm>
            <a:off x="6893371" y="1847709"/>
            <a:ext cx="1764341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View-logic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圆角矩形 10"/>
          <p:cNvSpPr/>
          <p:nvPr/>
        </p:nvSpPr>
        <p:spPr>
          <a:xfrm>
            <a:off x="5076058" y="2510533"/>
            <a:ext cx="1673296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R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ender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5" name="圆角矩形 10"/>
          <p:cNvSpPr/>
          <p:nvPr/>
        </p:nvSpPr>
        <p:spPr>
          <a:xfrm>
            <a:off x="6893371" y="2495781"/>
            <a:ext cx="1764341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Data-Logic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498366" y="2756091"/>
            <a:ext cx="3209538" cy="208554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" name="圆角矩形 10"/>
          <p:cNvSpPr/>
          <p:nvPr/>
        </p:nvSpPr>
        <p:spPr>
          <a:xfrm>
            <a:off x="611560" y="4121559"/>
            <a:ext cx="2952328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Data base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圆角矩形 10"/>
          <p:cNvSpPr/>
          <p:nvPr/>
        </p:nvSpPr>
        <p:spPr>
          <a:xfrm>
            <a:off x="611560" y="3473487"/>
            <a:ext cx="2952328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smtClean="0">
                <a:solidFill>
                  <a:schemeClr val="bg1"/>
                </a:solidFill>
              </a:rPr>
              <a:t>Data logic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圆角矩形 10"/>
          <p:cNvSpPr/>
          <p:nvPr/>
        </p:nvSpPr>
        <p:spPr>
          <a:xfrm>
            <a:off x="615860" y="2855385"/>
            <a:ext cx="1435859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Router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圆角矩形 10"/>
          <p:cNvSpPr/>
          <p:nvPr/>
        </p:nvSpPr>
        <p:spPr>
          <a:xfrm>
            <a:off x="2160127" y="2855385"/>
            <a:ext cx="1403761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smtClean="0">
                <a:solidFill>
                  <a:schemeClr val="bg1"/>
                </a:solidFill>
              </a:rPr>
              <a:t>Render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4932040" y="3435847"/>
            <a:ext cx="3849189" cy="14057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4" name="圆角矩形 10"/>
          <p:cNvSpPr/>
          <p:nvPr/>
        </p:nvSpPr>
        <p:spPr>
          <a:xfrm>
            <a:off x="5080232" y="4155926"/>
            <a:ext cx="3577480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smtClean="0">
                <a:solidFill>
                  <a:schemeClr val="bg1"/>
                </a:solidFill>
              </a:rPr>
              <a:t>Data base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圆角矩形 10"/>
          <p:cNvSpPr/>
          <p:nvPr/>
        </p:nvSpPr>
        <p:spPr>
          <a:xfrm>
            <a:off x="5076059" y="3565110"/>
            <a:ext cx="1673296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Data logic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6" name="圆角矩形 10"/>
          <p:cNvSpPr/>
          <p:nvPr/>
        </p:nvSpPr>
        <p:spPr>
          <a:xfrm>
            <a:off x="6893371" y="3565110"/>
            <a:ext cx="1764341" cy="51880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API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7" name="Chevron 66"/>
          <p:cNvSpPr/>
          <p:nvPr/>
        </p:nvSpPr>
        <p:spPr bwMode="auto">
          <a:xfrm>
            <a:off x="4161950" y="2510533"/>
            <a:ext cx="432048" cy="760368"/>
          </a:xfrm>
          <a:prstGeom prst="chevron">
            <a:avLst>
              <a:gd name="adj" fmla="val 52785"/>
            </a:avLst>
          </a:prstGeom>
          <a:ln>
            <a:solidFill>
              <a:srgbClr val="C9394A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>
              <a:buFont typeface="Arial" pitchFamily="34" charset="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框架演变</a:t>
            </a:r>
          </a:p>
        </p:txBody>
      </p:sp>
      <p:sp>
        <p:nvSpPr>
          <p:cNvPr id="10" name="圆角矩形 10"/>
          <p:cNvSpPr/>
          <p:nvPr/>
        </p:nvSpPr>
        <p:spPr>
          <a:xfrm>
            <a:off x="831591" y="2281073"/>
            <a:ext cx="1223045" cy="720080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JS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库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35041" y="2281073"/>
            <a:ext cx="1296144" cy="720080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MVC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7002525" y="2281073"/>
            <a:ext cx="1385900" cy="720080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MV*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右箭头 11"/>
          <p:cNvSpPr/>
          <p:nvPr/>
        </p:nvSpPr>
        <p:spPr>
          <a:xfrm>
            <a:off x="2458096" y="2533225"/>
            <a:ext cx="1018952" cy="215776"/>
          </a:xfrm>
          <a:prstGeom prst="rightArrow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  <p:sp>
        <p:nvSpPr>
          <p:cNvPr id="14" name="右箭头 11"/>
          <p:cNvSpPr/>
          <p:nvPr/>
        </p:nvSpPr>
        <p:spPr>
          <a:xfrm>
            <a:off x="5580112" y="2533225"/>
            <a:ext cx="1018952" cy="215776"/>
          </a:xfrm>
          <a:prstGeom prst="rightArrow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0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76" y="1275606"/>
            <a:ext cx="6429873" cy="3263648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前端库的时代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5936" y="2939972"/>
            <a:ext cx="8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Jquery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300379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yui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9455" y="3124638"/>
            <a:ext cx="111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prototype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3084" y="2472609"/>
            <a:ext cx="10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Mootools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35332" y="301225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dojo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3731" y="2763765"/>
            <a:ext cx="62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FFFF00"/>
                </a:solidFill>
              </a:rPr>
              <a:t>kissy</a:t>
            </a:r>
            <a:endParaRPr lang="en-US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en-US" altLang="zh-CN" kern="0" dirty="0" smtClean="0"/>
              <a:t>MVC</a:t>
            </a:r>
            <a:r>
              <a:rPr lang="zh-CN" altLang="en-US" kern="0" dirty="0" smtClean="0"/>
              <a:t>的时代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7" y="1779662"/>
            <a:ext cx="2817855" cy="504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32" y="1925752"/>
            <a:ext cx="2160240" cy="13509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2" y="3147814"/>
            <a:ext cx="2891097" cy="5080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75" y="2201637"/>
            <a:ext cx="3275856" cy="7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68313" y="555625"/>
            <a:ext cx="8229600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9425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defRPr/>
            </a:pPr>
            <a:r>
              <a:rPr lang="en-US" altLang="zh-CN" kern="0" dirty="0" smtClean="0"/>
              <a:t>MVVM</a:t>
            </a:r>
            <a:r>
              <a:rPr lang="zh-CN" altLang="en-US" kern="0" dirty="0" smtClean="0"/>
              <a:t>的时代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60" y="2003623"/>
            <a:ext cx="1603896" cy="1603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8" y="1895611"/>
            <a:ext cx="1819920" cy="1819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20" y="1635646"/>
            <a:ext cx="3308695" cy="233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ppt模板_讲师ppt模板20141215</Template>
  <TotalTime>12041</TotalTime>
  <Words>569</Words>
  <Application>Microsoft Macintosh PowerPoint</Application>
  <PresentationFormat>On-screen Show (16:9)</PresentationFormat>
  <Paragraphs>124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宋体</vt:lpstr>
      <vt:lpstr>微软雅黑</vt:lpstr>
      <vt:lpstr>Office 主题​​</vt:lpstr>
      <vt:lpstr>课程背景</vt:lpstr>
      <vt:lpstr>Webpack 的诞生</vt:lpstr>
      <vt:lpstr>Webpack 的诞生</vt:lpstr>
      <vt:lpstr>为什么需要构建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为什么前端需要构建？</vt:lpstr>
      <vt:lpstr>为什么Webpack？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creator>ying yaoying</dc:creator>
  <cp:lastModifiedBy>Microsoft Office User</cp:lastModifiedBy>
  <cp:revision>173</cp:revision>
  <dcterms:created xsi:type="dcterms:W3CDTF">2016-05-10T03:26:00Z</dcterms:created>
  <dcterms:modified xsi:type="dcterms:W3CDTF">2017-10-13T03:04:01Z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